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16" r:id="rId2"/>
    <p:sldId id="256" r:id="rId3"/>
    <p:sldId id="257" r:id="rId4"/>
    <p:sldId id="321" r:id="rId5"/>
    <p:sldId id="300" r:id="rId6"/>
    <p:sldId id="298" r:id="rId7"/>
    <p:sldId id="306" r:id="rId8"/>
    <p:sldId id="305" r:id="rId9"/>
    <p:sldId id="307" r:id="rId10"/>
    <p:sldId id="265" r:id="rId11"/>
    <p:sldId id="308" r:id="rId12"/>
    <p:sldId id="329" r:id="rId13"/>
    <p:sldId id="263" r:id="rId14"/>
    <p:sldId id="318" r:id="rId15"/>
    <p:sldId id="292" r:id="rId16"/>
    <p:sldId id="319" r:id="rId17"/>
    <p:sldId id="294" r:id="rId18"/>
    <p:sldId id="330" r:id="rId19"/>
    <p:sldId id="282" r:id="rId20"/>
    <p:sldId id="314" r:id="rId21"/>
    <p:sldId id="295" r:id="rId22"/>
    <p:sldId id="304" r:id="rId23"/>
    <p:sldId id="287" r:id="rId24"/>
    <p:sldId id="334" r:id="rId25"/>
    <p:sldId id="296" r:id="rId26"/>
    <p:sldId id="331" r:id="rId27"/>
    <p:sldId id="320" r:id="rId28"/>
    <p:sldId id="335" r:id="rId29"/>
    <p:sldId id="322" r:id="rId30"/>
    <p:sldId id="332" r:id="rId31"/>
    <p:sldId id="323" r:id="rId32"/>
    <p:sldId id="336" r:id="rId33"/>
    <p:sldId id="324" r:id="rId34"/>
    <p:sldId id="337" r:id="rId35"/>
    <p:sldId id="325" r:id="rId36"/>
    <p:sldId id="338" r:id="rId37"/>
    <p:sldId id="326" r:id="rId38"/>
    <p:sldId id="339" r:id="rId39"/>
    <p:sldId id="333" r:id="rId40"/>
    <p:sldId id="327" r:id="rId41"/>
    <p:sldId id="32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96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AF7AD-3104-4FFE-90FE-99789EEC3186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EB343-8CCC-4C21-A80B-729ED2FE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95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EB343-8CCC-4C21-A80B-729ED2FE35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1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EB343-8CCC-4C21-A80B-729ED2FE35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03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EB343-8CCC-4C21-A80B-729ED2FE35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40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EB343-8CCC-4C21-A80B-729ED2FE35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8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EB343-8CCC-4C21-A80B-729ED2FE35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83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EB343-8CCC-4C21-A80B-729ED2FE35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60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EB343-8CCC-4C21-A80B-729ED2FE35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75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5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1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0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8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4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91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9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62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74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23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26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Bootcamp-Troy/GettingStartedMLSparkHDInsight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033715" y="66965"/>
            <a:ext cx="5253682" cy="179866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Sponsors for Azure Bootcamp</a:t>
            </a:r>
            <a:endParaRPr lang="en-US" sz="40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365" y="418465"/>
            <a:ext cx="3028950" cy="2343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618" y="2068732"/>
            <a:ext cx="3188970" cy="14537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46" y="697279"/>
            <a:ext cx="1922272" cy="218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55" y="2516595"/>
            <a:ext cx="2680142" cy="1235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09" y="3537430"/>
            <a:ext cx="2743206" cy="8260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28" y="2714224"/>
            <a:ext cx="2945205" cy="22758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3" y="3981472"/>
            <a:ext cx="1981200" cy="1181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122" y="4506857"/>
            <a:ext cx="4411249" cy="13835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31" y="5019191"/>
            <a:ext cx="3266204" cy="16570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218" y="5818286"/>
            <a:ext cx="4212030" cy="9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4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34546" y="1943191"/>
            <a:ext cx="4866394" cy="43513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RDD?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257921" y="2838636"/>
            <a:ext cx="6746731" cy="1674575"/>
            <a:chOff x="5202492" y="4306298"/>
            <a:chExt cx="6746731" cy="1674575"/>
          </a:xfrm>
        </p:grpSpPr>
        <p:pic>
          <p:nvPicPr>
            <p:cNvPr id="8" name="Content Placeholder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2492" y="4314102"/>
              <a:ext cx="2235918" cy="1658568"/>
            </a:xfrm>
            <a:prstGeom prst="rect">
              <a:avLst/>
            </a:prstGeom>
          </p:spPr>
        </p:pic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9749" y="4310490"/>
              <a:ext cx="2253240" cy="167038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2989" y="4306298"/>
              <a:ext cx="2266234" cy="167457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5384800" y="4881248"/>
            <a:ext cx="6276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&amp;quot"/>
              </a:rPr>
              <a:t>Resilient Distributed Datasets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or RDDs address this by enabling fault-tolerant, distributed, in-memory computations.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94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Operations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6979" y="3423717"/>
            <a:ext cx="4972050" cy="306705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71535" y="1690688"/>
            <a:ext cx="5114925" cy="3133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23" y="4824413"/>
            <a:ext cx="4886325" cy="186690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759" y="881702"/>
            <a:ext cx="4578742" cy="23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4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RDD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2384"/>
            <a:ext cx="6991350" cy="476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25887" y="1376244"/>
            <a:ext cx="7962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RDDs can be created from stable storage or by transforming other RDDs.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81337"/>
            <a:ext cx="5613400" cy="3719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994" y="4207175"/>
            <a:ext cx="5179793" cy="25939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57400" y="2378641"/>
            <a:ext cx="835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&amp;quot"/>
              </a:rPr>
              <a:t>Transformations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create a new dataset from an existing one. Transformations are lazy, meaning that no transformation is executed until you execute an action.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708993" y="3292908"/>
            <a:ext cx="5179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&amp;quot"/>
              </a:rPr>
              <a:t>Actions</a:t>
            </a:r>
            <a:r>
              <a:rPr lang="en-US">
                <a:solidFill>
                  <a:srgbClr val="000000"/>
                </a:solidFill>
                <a:latin typeface="Helvetica Neue"/>
              </a:rPr>
              <a:t> return a value to the driver program after running a computation on the dataset.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00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DataFrames?</a:t>
            </a:r>
            <a:endParaRPr lang="en-US" dirty="0"/>
          </a:p>
        </p:txBody>
      </p:sp>
      <p:sp>
        <p:nvSpPr>
          <p:cNvPr id="12" name="TextBox 3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1600" cy="3903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576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12"/>
              </a:spcBef>
            </a:pPr>
            <a:r>
              <a:rPr lang="en-US" sz="1800" dirty="0"/>
              <a:t>A distributed collection of data organized into named columns.</a:t>
            </a:r>
          </a:p>
          <a:p>
            <a:pPr lvl="1">
              <a:lnSpc>
                <a:spcPct val="100000"/>
              </a:lnSpc>
              <a:spcBef>
                <a:spcPts val="612"/>
              </a:spcBef>
            </a:pPr>
            <a:r>
              <a:rPr lang="en-US" sz="1800" dirty="0"/>
              <a:t>Similar to RDDs with schema</a:t>
            </a:r>
            <a:r>
              <a:rPr lang="en-US" sz="1800" i="1" dirty="0"/>
              <a:t>. </a:t>
            </a:r>
          </a:p>
          <a:p>
            <a:pPr lvl="1">
              <a:lnSpc>
                <a:spcPct val="100000"/>
              </a:lnSpc>
              <a:spcBef>
                <a:spcPts val="612"/>
              </a:spcBef>
            </a:pPr>
            <a:r>
              <a:rPr lang="en-US" sz="1800" dirty="0"/>
              <a:t>Conceptually equivalent to tables in relational database, or to DataFrames in R/Python. </a:t>
            </a:r>
          </a:p>
          <a:p>
            <a:pPr lvl="1">
              <a:lnSpc>
                <a:spcPct val="100000"/>
              </a:lnSpc>
              <a:spcBef>
                <a:spcPts val="612"/>
              </a:spcBef>
            </a:pPr>
            <a:r>
              <a:rPr lang="en-US" sz="1800" dirty="0"/>
              <a:t>With domain-specific functions designed for common tasks: </a:t>
            </a:r>
          </a:p>
          <a:p>
            <a:pPr marL="868768" lvl="2" indent="-285750">
              <a:lnSpc>
                <a:spcPct val="100000"/>
              </a:lnSpc>
            </a:pPr>
            <a:r>
              <a:rPr lang="en-US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Metadata</a:t>
            </a:r>
          </a:p>
          <a:p>
            <a:pPr marL="868768" lvl="2" indent="-285750">
              <a:lnSpc>
                <a:spcPct val="100000"/>
              </a:lnSpc>
            </a:pPr>
            <a:r>
              <a:rPr lang="en-US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Sampling</a:t>
            </a:r>
          </a:p>
          <a:p>
            <a:pPr marL="868768" lvl="2" indent="-285750">
              <a:lnSpc>
                <a:spcPct val="100000"/>
              </a:lnSpc>
            </a:pPr>
            <a:r>
              <a:rPr lang="en-US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Project, filter, aggregation, and join</a:t>
            </a:r>
          </a:p>
          <a:p>
            <a:pPr marL="868768" lvl="2" indent="-285750">
              <a:lnSpc>
                <a:spcPct val="100000"/>
              </a:lnSpc>
            </a:pPr>
            <a:r>
              <a:rPr lang="en-US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UDFs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272181" y="1690688"/>
            <a:ext cx="5243218" cy="1172287"/>
            <a:chOff x="6365454" y="1497473"/>
            <a:chExt cx="5243218" cy="1172287"/>
          </a:xfrm>
        </p:grpSpPr>
        <p:grpSp>
          <p:nvGrpSpPr>
            <p:cNvPr id="34" name="Group 33"/>
            <p:cNvGrpSpPr/>
            <p:nvPr/>
          </p:nvGrpSpPr>
          <p:grpSpPr>
            <a:xfrm>
              <a:off x="8722796" y="1497473"/>
              <a:ext cx="2885876" cy="1172287"/>
              <a:chOff x="8049696" y="1669850"/>
              <a:chExt cx="2885876" cy="1172287"/>
            </a:xfrm>
          </p:grpSpPr>
          <p:sp>
            <p:nvSpPr>
              <p:cNvPr id="36" name="Rounded Rectangle 35"/>
              <p:cNvSpPr/>
              <p:nvPr/>
            </p:nvSpPr>
            <p:spPr bwMode="auto">
              <a:xfrm>
                <a:off x="8049696" y="1669850"/>
                <a:ext cx="914400" cy="548640"/>
              </a:xfrm>
              <a:prstGeom prst="roundRect">
                <a:avLst>
                  <a:gd name="adj" fmla="val 0"/>
                </a:avLst>
              </a:prstGeom>
              <a:solidFill>
                <a:srgbClr val="DC3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User</a:t>
                </a:r>
              </a:p>
            </p:txBody>
          </p:sp>
          <p:sp>
            <p:nvSpPr>
              <p:cNvPr id="37" name="Rounded Rectangle 36"/>
              <p:cNvSpPr/>
              <p:nvPr/>
            </p:nvSpPr>
            <p:spPr bwMode="auto">
              <a:xfrm>
                <a:off x="9035434" y="1670444"/>
                <a:ext cx="914400" cy="548640"/>
              </a:xfrm>
              <a:prstGeom prst="roundRect">
                <a:avLst>
                  <a:gd name="adj" fmla="val 0"/>
                </a:avLst>
              </a:prstGeom>
              <a:solidFill>
                <a:srgbClr val="DC3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User</a:t>
                </a:r>
              </a:p>
            </p:txBody>
          </p:sp>
          <p:sp>
            <p:nvSpPr>
              <p:cNvPr id="38" name="Rounded Rectangle 37"/>
              <p:cNvSpPr/>
              <p:nvPr/>
            </p:nvSpPr>
            <p:spPr bwMode="auto">
              <a:xfrm>
                <a:off x="10021172" y="1669850"/>
                <a:ext cx="914400" cy="548640"/>
              </a:xfrm>
              <a:prstGeom prst="roundRect">
                <a:avLst>
                  <a:gd name="adj" fmla="val 0"/>
                </a:avLst>
              </a:prstGeom>
              <a:solidFill>
                <a:srgbClr val="DC3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User</a:t>
                </a:r>
              </a:p>
            </p:txBody>
          </p:sp>
          <p:sp>
            <p:nvSpPr>
              <p:cNvPr id="39" name="Rounded Rectangle 38"/>
              <p:cNvSpPr/>
              <p:nvPr/>
            </p:nvSpPr>
            <p:spPr bwMode="auto">
              <a:xfrm>
                <a:off x="8049696" y="2290319"/>
                <a:ext cx="914400" cy="548640"/>
              </a:xfrm>
              <a:prstGeom prst="roundRect">
                <a:avLst>
                  <a:gd name="adj" fmla="val 0"/>
                </a:avLst>
              </a:prstGeom>
              <a:solidFill>
                <a:srgbClr val="DC3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User </a:t>
                </a:r>
              </a:p>
            </p:txBody>
          </p:sp>
          <p:sp>
            <p:nvSpPr>
              <p:cNvPr id="40" name="Rounded Rectangle 39"/>
              <p:cNvSpPr/>
              <p:nvPr/>
            </p:nvSpPr>
            <p:spPr bwMode="auto">
              <a:xfrm>
                <a:off x="9035434" y="2293494"/>
                <a:ext cx="914400" cy="548640"/>
              </a:xfrm>
              <a:prstGeom prst="roundRect">
                <a:avLst>
                  <a:gd name="adj" fmla="val 0"/>
                </a:avLst>
              </a:prstGeom>
              <a:solidFill>
                <a:srgbClr val="DC3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User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 bwMode="auto">
              <a:xfrm>
                <a:off x="10021172" y="2293497"/>
                <a:ext cx="914400" cy="548640"/>
              </a:xfrm>
              <a:prstGeom prst="roundRect">
                <a:avLst>
                  <a:gd name="adj" fmla="val 0"/>
                </a:avLst>
              </a:prstGeom>
              <a:solidFill>
                <a:srgbClr val="DC3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User</a:t>
                </a:r>
              </a:p>
            </p:txBody>
          </p:sp>
        </p:grpSp>
        <p:sp>
          <p:nvSpPr>
            <p:cNvPr id="35" name="TextBox 53"/>
            <p:cNvSpPr txBox="1"/>
            <p:nvPr/>
          </p:nvSpPr>
          <p:spPr>
            <a:xfrm>
              <a:off x="6365454" y="1497473"/>
              <a:ext cx="2286000" cy="1161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0" tIns="91440" rIns="0" bIns="9144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2692" lvl="1" indent="0">
                <a:spcBef>
                  <a:spcPts val="612"/>
                </a:spcBef>
                <a:buNone/>
              </a:pPr>
              <a:r>
                <a:rPr lang="en-US" sz="1600" dirty="0">
                  <a:solidFill>
                    <a:schemeClr val="tx2"/>
                  </a:solidFill>
                </a:rPr>
                <a:t>RDDs are a collection of opaque objects (such as internal structures unknown to Spark).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272182" y="3901991"/>
            <a:ext cx="5243220" cy="2397823"/>
            <a:chOff x="6365455" y="2888885"/>
            <a:chExt cx="5243220" cy="2397823"/>
          </a:xfrm>
        </p:grpSpPr>
        <p:sp>
          <p:nvSpPr>
            <p:cNvPr id="15" name="TextBox 54"/>
            <p:cNvSpPr txBox="1"/>
            <p:nvPr/>
          </p:nvSpPr>
          <p:spPr>
            <a:xfrm>
              <a:off x="6365455" y="2888885"/>
              <a:ext cx="2286000" cy="1161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0" tIns="91440" rIns="0" bIns="9144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2692" lvl="1" indent="0">
                <a:spcBef>
                  <a:spcPts val="612"/>
                </a:spcBef>
                <a:buNone/>
              </a:pPr>
              <a:r>
                <a:rPr lang="en-US" sz="1600" dirty="0">
                  <a:solidFill>
                    <a:schemeClr val="tx2"/>
                  </a:solidFill>
                </a:rPr>
                <a:t>DataFrames is a collection of objects with schema that are known to Spark SQL..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722794" y="2888885"/>
              <a:ext cx="2885881" cy="1162748"/>
              <a:chOff x="8087794" y="2888885"/>
              <a:chExt cx="2885881" cy="1162748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8087797" y="2888885"/>
                <a:ext cx="2885878" cy="548640"/>
                <a:chOff x="7902714" y="3292088"/>
                <a:chExt cx="2829547" cy="537931"/>
              </a:xfrm>
            </p:grpSpPr>
            <p:sp>
              <p:nvSpPr>
                <p:cNvPr id="31" name="Rectangle 30"/>
                <p:cNvSpPr/>
                <p:nvPr/>
              </p:nvSpPr>
              <p:spPr bwMode="auto">
                <a:xfrm>
                  <a:off x="7902714" y="3292088"/>
                  <a:ext cx="896552" cy="537931"/>
                </a:xfrm>
                <a:prstGeom prst="rect">
                  <a:avLst/>
                </a:prstGeom>
                <a:solidFill>
                  <a:srgbClr val="B43B1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Name</a:t>
                  </a:r>
                </a:p>
              </p:txBody>
            </p:sp>
            <p:sp>
              <p:nvSpPr>
                <p:cNvPr id="32" name="Rectangle 31"/>
                <p:cNvSpPr/>
                <p:nvPr/>
              </p:nvSpPr>
              <p:spPr bwMode="auto">
                <a:xfrm>
                  <a:off x="8869209" y="3292088"/>
                  <a:ext cx="896552" cy="537931"/>
                </a:xfrm>
                <a:prstGeom prst="rect">
                  <a:avLst/>
                </a:prstGeom>
                <a:solidFill>
                  <a:srgbClr val="8E2E0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Age</a:t>
                  </a:r>
                </a:p>
              </p:txBody>
            </p:sp>
            <p:sp>
              <p:nvSpPr>
                <p:cNvPr id="33" name="Rectangle 32"/>
                <p:cNvSpPr/>
                <p:nvPr/>
              </p:nvSpPr>
              <p:spPr bwMode="auto">
                <a:xfrm>
                  <a:off x="9835709" y="3292088"/>
                  <a:ext cx="896552" cy="537931"/>
                </a:xfrm>
                <a:prstGeom prst="rect">
                  <a:avLst/>
                </a:prstGeom>
                <a:solidFill>
                  <a:srgbClr val="6B230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Sex</a:t>
                  </a: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8087794" y="3502993"/>
                <a:ext cx="2885878" cy="548640"/>
                <a:chOff x="7902714" y="3285862"/>
                <a:chExt cx="2829547" cy="537931"/>
              </a:xfrm>
            </p:grpSpPr>
            <p:sp>
              <p:nvSpPr>
                <p:cNvPr id="28" name="Rectangle 27"/>
                <p:cNvSpPr/>
                <p:nvPr/>
              </p:nvSpPr>
              <p:spPr bwMode="auto">
                <a:xfrm>
                  <a:off x="7902714" y="3285862"/>
                  <a:ext cx="896552" cy="537931"/>
                </a:xfrm>
                <a:prstGeom prst="rect">
                  <a:avLst/>
                </a:prstGeom>
                <a:solidFill>
                  <a:srgbClr val="B43B1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Name</a:t>
                  </a:r>
                </a:p>
              </p:txBody>
            </p:sp>
            <p:sp>
              <p:nvSpPr>
                <p:cNvPr id="29" name="Rectangle 28"/>
                <p:cNvSpPr/>
                <p:nvPr/>
              </p:nvSpPr>
              <p:spPr bwMode="auto">
                <a:xfrm>
                  <a:off x="8869209" y="3285862"/>
                  <a:ext cx="896552" cy="537931"/>
                </a:xfrm>
                <a:prstGeom prst="rect">
                  <a:avLst/>
                </a:prstGeom>
                <a:solidFill>
                  <a:srgbClr val="8E2E0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Age</a:t>
                  </a:r>
                </a:p>
              </p:txBody>
            </p:sp>
            <p:sp>
              <p:nvSpPr>
                <p:cNvPr id="30" name="Rectangle 29"/>
                <p:cNvSpPr/>
                <p:nvPr/>
              </p:nvSpPr>
              <p:spPr bwMode="auto">
                <a:xfrm>
                  <a:off x="9835709" y="3285862"/>
                  <a:ext cx="896552" cy="537931"/>
                </a:xfrm>
                <a:prstGeom prst="rect">
                  <a:avLst/>
                </a:prstGeom>
                <a:solidFill>
                  <a:srgbClr val="6B230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Sex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8722794" y="4123960"/>
              <a:ext cx="2885881" cy="1162748"/>
              <a:chOff x="8087794" y="2888885"/>
              <a:chExt cx="2885881" cy="116274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8087797" y="2888885"/>
                <a:ext cx="2885878" cy="548640"/>
                <a:chOff x="7902714" y="3292088"/>
                <a:chExt cx="2829547" cy="537931"/>
              </a:xfrm>
            </p:grpSpPr>
            <p:sp>
              <p:nvSpPr>
                <p:cNvPr id="23" name="Rectangle 22"/>
                <p:cNvSpPr/>
                <p:nvPr/>
              </p:nvSpPr>
              <p:spPr bwMode="auto">
                <a:xfrm>
                  <a:off x="7902714" y="3292088"/>
                  <a:ext cx="896552" cy="537931"/>
                </a:xfrm>
                <a:prstGeom prst="rect">
                  <a:avLst/>
                </a:prstGeom>
                <a:solidFill>
                  <a:srgbClr val="B43B1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Name</a:t>
                  </a:r>
                </a:p>
              </p:txBody>
            </p:sp>
            <p:sp>
              <p:nvSpPr>
                <p:cNvPr id="24" name="Rectangle 23"/>
                <p:cNvSpPr/>
                <p:nvPr/>
              </p:nvSpPr>
              <p:spPr bwMode="auto">
                <a:xfrm>
                  <a:off x="8869209" y="3292088"/>
                  <a:ext cx="896552" cy="537931"/>
                </a:xfrm>
                <a:prstGeom prst="rect">
                  <a:avLst/>
                </a:prstGeom>
                <a:solidFill>
                  <a:srgbClr val="8E2E0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Age</a:t>
                  </a:r>
                </a:p>
              </p:txBody>
            </p:sp>
            <p:sp>
              <p:nvSpPr>
                <p:cNvPr id="25" name="Rectangle 24"/>
                <p:cNvSpPr/>
                <p:nvPr/>
              </p:nvSpPr>
              <p:spPr bwMode="auto">
                <a:xfrm>
                  <a:off x="9835709" y="3292088"/>
                  <a:ext cx="896552" cy="537931"/>
                </a:xfrm>
                <a:prstGeom prst="rect">
                  <a:avLst/>
                </a:prstGeom>
                <a:solidFill>
                  <a:srgbClr val="6B230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Sex</a:t>
                  </a: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8087794" y="3502993"/>
                <a:ext cx="2885878" cy="548640"/>
                <a:chOff x="7902714" y="3285862"/>
                <a:chExt cx="2829547" cy="537931"/>
              </a:xfrm>
            </p:grpSpPr>
            <p:sp>
              <p:nvSpPr>
                <p:cNvPr id="20" name="Rectangle 19"/>
                <p:cNvSpPr/>
                <p:nvPr/>
              </p:nvSpPr>
              <p:spPr bwMode="auto">
                <a:xfrm>
                  <a:off x="7902714" y="3285862"/>
                  <a:ext cx="896552" cy="537931"/>
                </a:xfrm>
                <a:prstGeom prst="rect">
                  <a:avLst/>
                </a:prstGeom>
                <a:solidFill>
                  <a:srgbClr val="B43B1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Name</a:t>
                  </a:r>
                </a:p>
              </p:txBody>
            </p:sp>
            <p:sp>
              <p:nvSpPr>
                <p:cNvPr id="21" name="Rectangle 20"/>
                <p:cNvSpPr/>
                <p:nvPr/>
              </p:nvSpPr>
              <p:spPr bwMode="auto">
                <a:xfrm>
                  <a:off x="8869209" y="3285862"/>
                  <a:ext cx="896552" cy="537931"/>
                </a:xfrm>
                <a:prstGeom prst="rect">
                  <a:avLst/>
                </a:prstGeom>
                <a:solidFill>
                  <a:srgbClr val="8E2E0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Age</a:t>
                  </a:r>
                </a:p>
              </p:txBody>
            </p:sp>
            <p:sp>
              <p:nvSpPr>
                <p:cNvPr id="22" name="Rectangle 21"/>
                <p:cNvSpPr/>
                <p:nvPr/>
              </p:nvSpPr>
              <p:spPr bwMode="auto">
                <a:xfrm>
                  <a:off x="9835709" y="3285862"/>
                  <a:ext cx="896552" cy="537931"/>
                </a:xfrm>
                <a:prstGeom prst="rect">
                  <a:avLst/>
                </a:prstGeom>
                <a:solidFill>
                  <a:srgbClr val="6B230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Sex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0043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DataFrame Operations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1044"/>
            <a:ext cx="105156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11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 SQL?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98639" y="1690688"/>
            <a:ext cx="2742914" cy="4762791"/>
            <a:chOff x="7190736" y="1487743"/>
            <a:chExt cx="2742914" cy="4762791"/>
          </a:xfrm>
        </p:grpSpPr>
        <p:sp>
          <p:nvSpPr>
            <p:cNvPr id="23" name="Text Placeholder 5"/>
            <p:cNvSpPr txBox="1">
              <a:spLocks/>
            </p:cNvSpPr>
            <p:nvPr/>
          </p:nvSpPr>
          <p:spPr>
            <a:xfrm>
              <a:off x="7190736" y="4350291"/>
              <a:ext cx="2742914" cy="1900243"/>
            </a:xfrm>
            <a:prstGeom prst="rect">
              <a:avLst/>
            </a:prstGeom>
            <a:solidFill>
              <a:srgbClr val="DC3C00"/>
            </a:solidFill>
          </p:spPr>
          <p:txBody>
            <a:bodyPr lIns="182880" tIns="274320" rIns="274320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32472">
                <a:spcBef>
                  <a:spcPct val="0"/>
                </a:spcBef>
                <a:buNone/>
              </a:pPr>
              <a:r>
                <a:rPr lang="en-US" sz="18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You run interactive Spark SQL statements using notebooks.</a:t>
              </a:r>
            </a:p>
          </p:txBody>
        </p:sp>
        <p:sp>
          <p:nvSpPr>
            <p:cNvPr id="24" name="Text Placeholder 8"/>
            <p:cNvSpPr txBox="1">
              <a:spLocks/>
            </p:cNvSpPr>
            <p:nvPr/>
          </p:nvSpPr>
          <p:spPr>
            <a:xfrm>
              <a:off x="7190736" y="1487743"/>
              <a:ext cx="2742914" cy="2743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lIns="182880" rIns="274320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  <a:p>
              <a:endParaRPr lang="en-US" dirty="0"/>
            </a:p>
            <a:p>
              <a:pPr marL="0" indent="0" defTabSz="932472">
                <a:spcBef>
                  <a:spcPct val="0"/>
                </a:spcBef>
                <a:buNone/>
              </a:pPr>
              <a:r>
                <a:rPr lang="en-US" sz="2400" dirty="0">
                  <a:ea typeface="Segoe UI" pitchFamily="34" charset="0"/>
                  <a:cs typeface="Segoe UI" pitchFamily="34" charset="0"/>
                </a:rPr>
                <a:t>Run Spark SQL statements using notebooks</a:t>
              </a:r>
            </a:p>
          </p:txBody>
        </p:sp>
        <p:sp>
          <p:nvSpPr>
            <p:cNvPr id="25" name="TextBox 31"/>
            <p:cNvSpPr txBox="1"/>
            <p:nvPr/>
          </p:nvSpPr>
          <p:spPr>
            <a:xfrm>
              <a:off x="7190736" y="1502454"/>
              <a:ext cx="941097" cy="93980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4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3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77743" y="1690688"/>
            <a:ext cx="3340111" cy="4762816"/>
            <a:chOff x="1631890" y="1487743"/>
            <a:chExt cx="3340111" cy="4762816"/>
          </a:xfrm>
        </p:grpSpPr>
        <p:grpSp>
          <p:nvGrpSpPr>
            <p:cNvPr id="18" name="Group 17"/>
            <p:cNvGrpSpPr/>
            <p:nvPr/>
          </p:nvGrpSpPr>
          <p:grpSpPr>
            <a:xfrm>
              <a:off x="1631890" y="1487743"/>
              <a:ext cx="2743200" cy="4762816"/>
              <a:chOff x="469840" y="1487743"/>
              <a:chExt cx="2743200" cy="4762816"/>
            </a:xfrm>
          </p:grpSpPr>
          <p:sp>
            <p:nvSpPr>
              <p:cNvPr id="20" name="Text Placeholder 2"/>
              <p:cNvSpPr txBox="1">
                <a:spLocks/>
              </p:cNvSpPr>
              <p:nvPr/>
            </p:nvSpPr>
            <p:spPr>
              <a:xfrm>
                <a:off x="469840" y="4350296"/>
                <a:ext cx="2743200" cy="1900263"/>
              </a:xfrm>
              <a:prstGeom prst="rect">
                <a:avLst/>
              </a:prstGeom>
              <a:solidFill>
                <a:srgbClr val="DC3C00"/>
              </a:solidFill>
            </p:spPr>
            <p:txBody>
              <a:bodyPr lIns="182880" tIns="274320" rIns="274320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32472">
                  <a:spcBef>
                    <a:spcPct val="0"/>
                  </a:spcBef>
                  <a:buNone/>
                </a:pPr>
                <a:r>
                  <a:rPr lang="en-US" sz="18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HDInsight uses Azure Blob storage account for storing data.</a:t>
                </a:r>
              </a:p>
            </p:txBody>
          </p:sp>
          <p:sp>
            <p:nvSpPr>
              <p:cNvPr id="21" name="Text Placeholder 6"/>
              <p:cNvSpPr txBox="1">
                <a:spLocks/>
              </p:cNvSpPr>
              <p:nvPr/>
            </p:nvSpPr>
            <p:spPr>
              <a:xfrm>
                <a:off x="469840" y="1487743"/>
                <a:ext cx="2743200" cy="2743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lIns="182880" rIns="274320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endParaRPr lang="en-US" dirty="0"/>
              </a:p>
              <a:p>
                <a:pPr marL="0" indent="0" defTabSz="932472">
                  <a:spcBef>
                    <a:spcPct val="0"/>
                  </a:spcBef>
                  <a:buNone/>
                </a:pPr>
                <a:r>
                  <a:rPr lang="en-US" sz="2400" dirty="0">
                    <a:ea typeface="Segoe UI" pitchFamily="34" charset="0"/>
                    <a:cs typeface="Segoe UI" pitchFamily="34" charset="0"/>
                  </a:rPr>
                  <a:t>Create an Azure storage account</a:t>
                </a:r>
              </a:p>
            </p:txBody>
          </p:sp>
          <p:sp>
            <p:nvSpPr>
              <p:cNvPr id="22" name="TextBox 29"/>
              <p:cNvSpPr txBox="1"/>
              <p:nvPr/>
            </p:nvSpPr>
            <p:spPr>
              <a:xfrm>
                <a:off x="469840" y="1502454"/>
                <a:ext cx="941097" cy="560129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4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1</a:t>
                </a:r>
              </a:p>
            </p:txBody>
          </p:sp>
        </p:grpSp>
        <p:sp>
          <p:nvSpPr>
            <p:cNvPr id="19" name="Right Arrow 18"/>
            <p:cNvSpPr/>
            <p:nvPr/>
          </p:nvSpPr>
          <p:spPr bwMode="auto">
            <a:xfrm>
              <a:off x="4377091" y="1872867"/>
              <a:ext cx="594910" cy="848299"/>
            </a:xfrm>
            <a:prstGeom prst="rightArrow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38249" y="1690688"/>
            <a:ext cx="3325338" cy="4762791"/>
            <a:chOff x="4992396" y="1487743"/>
            <a:chExt cx="3325338" cy="4762791"/>
          </a:xfrm>
        </p:grpSpPr>
        <p:grpSp>
          <p:nvGrpSpPr>
            <p:cNvPr id="13" name="Group 12"/>
            <p:cNvGrpSpPr/>
            <p:nvPr/>
          </p:nvGrpSpPr>
          <p:grpSpPr>
            <a:xfrm>
              <a:off x="4992396" y="1487743"/>
              <a:ext cx="2743084" cy="4762791"/>
              <a:chOff x="3830346" y="1487743"/>
              <a:chExt cx="2743084" cy="4762791"/>
            </a:xfrm>
          </p:grpSpPr>
          <p:sp>
            <p:nvSpPr>
              <p:cNvPr id="15" name="Text Placeholder 3"/>
              <p:cNvSpPr txBox="1">
                <a:spLocks/>
              </p:cNvSpPr>
              <p:nvPr/>
            </p:nvSpPr>
            <p:spPr>
              <a:xfrm>
                <a:off x="3830431" y="4350291"/>
                <a:ext cx="2742914" cy="1900243"/>
              </a:xfrm>
              <a:prstGeom prst="rect">
                <a:avLst/>
              </a:prstGeom>
              <a:solidFill>
                <a:srgbClr val="DC3C00"/>
              </a:solidFill>
            </p:spPr>
            <p:txBody>
              <a:bodyPr lIns="182880" tIns="274320" rIns="274320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32472">
                  <a:spcBef>
                    <a:spcPct val="0"/>
                  </a:spcBef>
                  <a:buNone/>
                </a:pPr>
                <a:r>
                  <a:rPr lang="en-US" sz="18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HDInsight makes Apache Spark available as a service in cloud.</a:t>
                </a:r>
              </a:p>
            </p:txBody>
          </p:sp>
          <p:sp>
            <p:nvSpPr>
              <p:cNvPr id="16" name="Text Placeholder 7"/>
              <p:cNvSpPr txBox="1">
                <a:spLocks/>
              </p:cNvSpPr>
              <p:nvPr/>
            </p:nvSpPr>
            <p:spPr>
              <a:xfrm>
                <a:off x="3830516" y="1487743"/>
                <a:ext cx="2742914" cy="2743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lIns="182880" rIns="274320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endParaRPr lang="en-US" dirty="0"/>
              </a:p>
              <a:p>
                <a:pPr marL="0" indent="0" defTabSz="932472">
                  <a:spcBef>
                    <a:spcPct val="0"/>
                  </a:spcBef>
                  <a:buNone/>
                </a:pPr>
                <a:r>
                  <a:rPr lang="en-US" sz="2400" dirty="0">
                    <a:ea typeface="Segoe UI" pitchFamily="34" charset="0"/>
                    <a:cs typeface="Segoe UI" pitchFamily="34" charset="0"/>
                  </a:rPr>
                  <a:t>HDInsight makes Apache Spark available as a service in cloud.</a:t>
                </a:r>
              </a:p>
            </p:txBody>
          </p:sp>
          <p:sp>
            <p:nvSpPr>
              <p:cNvPr id="17" name="TextBox 30"/>
              <p:cNvSpPr txBox="1"/>
              <p:nvPr/>
            </p:nvSpPr>
            <p:spPr>
              <a:xfrm>
                <a:off x="3830346" y="1502454"/>
                <a:ext cx="941097" cy="939800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4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2</a:t>
                </a:r>
              </a:p>
            </p:txBody>
          </p:sp>
        </p:grpSp>
        <p:sp>
          <p:nvSpPr>
            <p:cNvPr id="14" name="Right Arrow 13"/>
            <p:cNvSpPr/>
            <p:nvPr/>
          </p:nvSpPr>
          <p:spPr bwMode="auto">
            <a:xfrm>
              <a:off x="7722824" y="1872867"/>
              <a:ext cx="594910" cy="848299"/>
            </a:xfrm>
            <a:prstGeom prst="rightArrow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551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and Queries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860" y="1825625"/>
            <a:ext cx="100142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3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SQL Operations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7587" y="1910556"/>
            <a:ext cx="50768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3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DataFrame and SQL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1988"/>
            <a:ext cx="9153525" cy="409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01186" y="1595161"/>
            <a:ext cx="549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create 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dataframe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from a CSV file as shown below.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12" y="2398197"/>
            <a:ext cx="5385779" cy="4459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937" y="4035425"/>
            <a:ext cx="4429125" cy="16573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65937" y="2927429"/>
            <a:ext cx="44291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run SQL queries over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dataframes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once you register them as temporary tables within the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SparkSession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8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06040"/>
            <a:ext cx="5181600" cy="279050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70737"/>
            <a:ext cx="5181600" cy="306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Started with </a:t>
            </a:r>
            <a:br>
              <a:rPr lang="en-US" dirty="0" smtClean="0"/>
            </a:br>
            <a:r>
              <a:rPr lang="en-US" dirty="0" smtClean="0"/>
              <a:t>Machine Learning using Spark in Azure HDInsight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Ingyu Lee</a:t>
            </a:r>
          </a:p>
          <a:p>
            <a:r>
              <a:rPr lang="en-US" dirty="0" smtClean="0"/>
              <a:t>Troy University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90800" y="5757322"/>
            <a:ext cx="7478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github.com/Azure-Bootcamp-Troy/GettingStartedMLSparkHDInsight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Machine Learning work?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2381" y="2104123"/>
            <a:ext cx="5181600" cy="2539699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52953" y="2104123"/>
            <a:ext cx="5181600" cy="2187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81" y="4844606"/>
            <a:ext cx="4444410" cy="1531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618" y="4444582"/>
            <a:ext cx="5284270" cy="193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45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MLlib?</a:t>
            </a:r>
            <a:endParaRPr lang="en-US" dirty="0"/>
          </a:p>
        </p:txBody>
      </p:sp>
      <p:sp>
        <p:nvSpPr>
          <p:cNvPr id="7" name="TextBox 3"/>
          <p:cNvSpPr txBox="1">
            <a:spLocks noGrp="1"/>
          </p:cNvSpPr>
          <p:nvPr>
            <p:ph sz="half" idx="1"/>
          </p:nvPr>
        </p:nvSpPr>
        <p:spPr>
          <a:xfrm>
            <a:off x="409433" y="1825625"/>
            <a:ext cx="5063319" cy="4339650"/>
          </a:xfrm>
          <a:prstGeom prst="rect">
            <a:avLst/>
          </a:prstGeom>
          <a:noFill/>
          <a:ln>
            <a:noFill/>
          </a:ln>
        </p:spPr>
        <p:txBody>
          <a:bodyPr wrap="square" lIns="36576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3393" lvl="1" indent="-342900">
              <a:spcBef>
                <a:spcPts val="612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MLlib is a collection of </a:t>
            </a:r>
            <a:r>
              <a:rPr lang="en-US" sz="2400" b="1" dirty="0">
                <a:solidFill>
                  <a:schemeClr val="tx2"/>
                </a:solidFill>
                <a:latin typeface="+mj-lt"/>
              </a:rPr>
              <a:t>machine learning algorithms optimized to run in a parallel, distributed manner on Spark clusters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. </a:t>
            </a:r>
          </a:p>
          <a:p>
            <a:pPr marL="453393" lvl="1" indent="-342900">
              <a:spcBef>
                <a:spcPts val="612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MLlib helps lead to better performance on large data sets.</a:t>
            </a:r>
          </a:p>
          <a:p>
            <a:pPr marL="453393" lvl="1" indent="-342900">
              <a:spcBef>
                <a:spcPts val="612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MLlib integrates seamlessly with other Spark components. </a:t>
            </a:r>
          </a:p>
          <a:p>
            <a:pPr marL="453393" lvl="1" indent="-342900">
              <a:spcBef>
                <a:spcPts val="612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MLlib applications are developed in Java, Scala, and Python. </a:t>
            </a:r>
          </a:p>
        </p:txBody>
      </p:sp>
      <p:pic>
        <p:nvPicPr>
          <p:cNvPr id="8" name="table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79331" y="2347415"/>
            <a:ext cx="6514854" cy="323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to.. Machine Learning in Apache Spark?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350" y="1991519"/>
            <a:ext cx="96393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8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MLlib Terminology</a:t>
            </a:r>
            <a:endParaRPr lang="en-US" dirty="0"/>
          </a:p>
        </p:txBody>
      </p:sp>
      <p:pic>
        <p:nvPicPr>
          <p:cNvPr id="9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91102"/>
            <a:ext cx="5181600" cy="2540438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9912" y="1690688"/>
            <a:ext cx="5181600" cy="2649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31954"/>
            <a:ext cx="4828953" cy="21424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948" y="4631954"/>
            <a:ext cx="4583033" cy="20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4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Classification?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mtClean="0"/>
              <a:t>To infer a function using labeled training data. The function can then be used </a:t>
            </a:r>
            <a:r>
              <a:rPr lang="en-US" b="1" smtClean="0"/>
              <a:t>to determine the label for a new dataset.</a:t>
            </a:r>
          </a:p>
          <a:p>
            <a:pPr>
              <a:lnSpc>
                <a:spcPct val="110000"/>
              </a:lnSpc>
            </a:pPr>
            <a:r>
              <a:rPr lang="en-US" smtClean="0"/>
              <a:t>Algorithms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Logistic regression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Decision Trees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Neural networks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Support vector machines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Naïve Bayes</a:t>
            </a:r>
            <a:endParaRPr lang="en-US" dirty="0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50353" y="1027906"/>
            <a:ext cx="2982831" cy="24394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0551" y="3759070"/>
            <a:ext cx="4837725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Examples (telecommunication co.)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Churn</a:t>
            </a:r>
            <a:r>
              <a:rPr lang="en-US" dirty="0"/>
              <a:t>: Customers who have an inclination to switch to a different telecommunication provider.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Propensity to Buy</a:t>
            </a:r>
            <a:r>
              <a:rPr lang="en-US" dirty="0"/>
              <a:t>: Customers willing to buy new products or services.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Upselling</a:t>
            </a:r>
            <a:r>
              <a:rPr lang="en-US" dirty="0"/>
              <a:t>: Customers willing to buy upgraded services or add-ons.</a:t>
            </a:r>
          </a:p>
        </p:txBody>
      </p:sp>
    </p:spTree>
    <p:extLst>
      <p:ext uri="{BB962C8B-B14F-4D97-AF65-F5344CB8AC3E}">
        <p14:creationId xmlns:p14="http://schemas.microsoft.com/office/powerpoint/2010/main" val="405070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Classification I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384787"/>
            <a:ext cx="43815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72738"/>
            <a:ext cx="5924550" cy="17621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22900" y="3272738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2: Load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Source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629" y="4826385"/>
            <a:ext cx="6905625" cy="18097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081299" y="4457053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3: Prepare the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8198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Classification II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6364"/>
            <a:ext cx="5057775" cy="1362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64115"/>
            <a:ext cx="8601075" cy="15716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61946" y="163407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4: Split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13007" y="3194783"/>
            <a:ext cx="381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5: Prepare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Training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6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2985092" y="5391416"/>
            <a:ext cx="8368708" cy="12057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015287" y="5022084"/>
            <a:ext cx="4057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6: Train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a Classification Model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3818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Classification III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6886575" cy="1390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387" y="3751153"/>
            <a:ext cx="6324600" cy="1524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38536" y="1690688"/>
            <a:ext cx="3719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7: Prepare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Testing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95614" y="3381821"/>
            <a:ext cx="2616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8: Test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Model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95619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Regression?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Regression techniques are used </a:t>
            </a:r>
            <a:r>
              <a:rPr lang="en-US" b="1" dirty="0"/>
              <a:t>to predict response variables with numerical outcomes</a:t>
            </a:r>
            <a:endParaRPr lang="en-US" dirty="0"/>
          </a:p>
          <a:p>
            <a:pPr lvl="1"/>
            <a:r>
              <a:rPr lang="en-US" dirty="0"/>
              <a:t>E.g., predicting the miles per gallon of a car or predicting the temperature of a city. </a:t>
            </a:r>
          </a:p>
          <a:p>
            <a:r>
              <a:rPr lang="en-US" dirty="0"/>
              <a:t>The input variables may be numeric or categorical. However, the output (or response variable) is numeric. 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9914" y="3797327"/>
            <a:ext cx="5181600" cy="27157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362" y="826907"/>
            <a:ext cx="3521332" cy="255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59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Regression 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8458"/>
            <a:ext cx="4133850" cy="194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387" y="3558659"/>
            <a:ext cx="6029325" cy="1590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39970" y="3230086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2: Load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Source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450" y="5477907"/>
            <a:ext cx="6965339" cy="112233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983726" y="5108575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3: Prepare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63720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What is </a:t>
            </a:r>
            <a:r>
              <a:rPr lang="en-US" b="1" dirty="0" smtClean="0"/>
              <a:t>Spark</a:t>
            </a:r>
            <a:r>
              <a:rPr lang="en-US" dirty="0" smtClean="0"/>
              <a:t> on </a:t>
            </a:r>
            <a:r>
              <a:rPr lang="en-US" b="1" dirty="0" smtClean="0"/>
              <a:t>HDInsight</a:t>
            </a:r>
            <a:r>
              <a:rPr lang="en-US" dirty="0" smtClean="0"/>
              <a:t>?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Demo: Create Spark Cluster on Azure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What is an </a:t>
            </a:r>
            <a:r>
              <a:rPr lang="en-US" b="1" dirty="0" smtClean="0"/>
              <a:t>RDD, DataFrames, Spark SQL</a:t>
            </a:r>
            <a:r>
              <a:rPr lang="en-US" dirty="0" smtClean="0"/>
              <a:t>?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Demo: Operations of RDD, DataFrames and SQL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What is </a:t>
            </a:r>
            <a:r>
              <a:rPr lang="en-US" b="1" dirty="0" smtClean="0"/>
              <a:t>MLlib</a:t>
            </a:r>
            <a:r>
              <a:rPr lang="en-US" dirty="0" smtClean="0"/>
              <a:t>?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Demo: Machine Learning using Spark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For Whom this talk</a:t>
            </a:r>
          </a:p>
          <a:p>
            <a:pPr lvl="1"/>
            <a:r>
              <a:rPr lang="en-US" dirty="0" smtClean="0"/>
              <a:t>Business users to analyze Big </a:t>
            </a:r>
            <a:r>
              <a:rPr lang="en-US" dirty="0"/>
              <a:t>D</a:t>
            </a:r>
            <a:r>
              <a:rPr lang="en-US" dirty="0" smtClean="0"/>
              <a:t>ata using Spark on Azure Cluster.</a:t>
            </a:r>
          </a:p>
          <a:p>
            <a:pPr lvl="1"/>
            <a:endParaRPr lang="en-US" dirty="0"/>
          </a:p>
          <a:p>
            <a:r>
              <a:rPr lang="en-US" dirty="0" smtClean="0"/>
              <a:t>Prerequisite</a:t>
            </a:r>
          </a:p>
          <a:p>
            <a:pPr lvl="1"/>
            <a:r>
              <a:rPr lang="en-US" dirty="0" smtClean="0"/>
              <a:t>None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Regression II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43475" cy="14954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88430" y="142311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4: Split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16" y="3453689"/>
            <a:ext cx="7765073" cy="151201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688175" y="3084357"/>
            <a:ext cx="381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5: Prepare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Training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575" y="5216690"/>
            <a:ext cx="6753225" cy="10096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650996" y="4906529"/>
            <a:ext cx="381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6: Train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a Regression Model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41343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Regression III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74" y="1844357"/>
            <a:ext cx="8201025" cy="1428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74498" y="1506022"/>
            <a:ext cx="3719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7: Prepare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Testing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222" y="3890327"/>
            <a:ext cx="5324475" cy="15335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399826" y="3520995"/>
            <a:ext cx="2616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8: Test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Model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73317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Pipeline?</a:t>
            </a:r>
            <a:endParaRPr lang="en-US" dirty="0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35857"/>
            <a:ext cx="5181600" cy="3530874"/>
          </a:xfrm>
          <a:prstGeom prst="rect">
            <a:avLst/>
          </a:prstGeom>
        </p:spPr>
      </p:pic>
      <p:pic>
        <p:nvPicPr>
          <p:cNvPr id="6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2309" y="213070"/>
            <a:ext cx="5181600" cy="3684386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417" y="4160218"/>
            <a:ext cx="5181600" cy="241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97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Pipeline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582284"/>
            <a:ext cx="8686800" cy="18573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72423" y="2148429"/>
            <a:ext cx="3082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1: Define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Pipeline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4566276"/>
            <a:ext cx="2867025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5359644"/>
            <a:ext cx="5286375" cy="7810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67946" y="4672381"/>
            <a:ext cx="460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2: Run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Pipeline as an Estimator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62449" y="5565503"/>
            <a:ext cx="3565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3: Test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Pipeline Model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84916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Text Analysis?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85-90 percent of all corporate data is in some kind of unstructured form (e.g., text) </a:t>
            </a:r>
          </a:p>
          <a:p>
            <a:pPr>
              <a:lnSpc>
                <a:spcPct val="120000"/>
              </a:lnSpc>
            </a:pPr>
            <a:r>
              <a:rPr lang="en-US" dirty="0"/>
              <a:t>Unstructured corporate data is doubling in size every 18 months.</a:t>
            </a:r>
          </a:p>
          <a:p>
            <a:pPr>
              <a:lnSpc>
                <a:spcPct val="120000"/>
              </a:lnSpc>
            </a:pPr>
            <a:r>
              <a:rPr lang="en-US" dirty="0"/>
              <a:t>Tapping into these information sources is not an option, but a need to stay competitive.</a:t>
            </a:r>
          </a:p>
          <a:p>
            <a:pPr>
              <a:lnSpc>
                <a:spcPct val="120000"/>
              </a:lnSpc>
            </a:pPr>
            <a:r>
              <a:rPr lang="en-US" dirty="0"/>
              <a:t>Answer: text mining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semi-automated process of extracting knowledge from unstructured data sources.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a.k.a. text data mining or knowledge discovery in textual databases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7633" y="4834549"/>
            <a:ext cx="5759321" cy="185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319" y="773723"/>
            <a:ext cx="4228830" cy="379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916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/>
              <a:t>Text </a:t>
            </a:r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42" y="1748570"/>
            <a:ext cx="7048500" cy="2724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42" y="4472720"/>
            <a:ext cx="3152775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577620"/>
            <a:ext cx="5848350" cy="8477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9242" y="5162251"/>
            <a:ext cx="460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2: Run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Pipeline as an Estimator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78437" y="5208288"/>
            <a:ext cx="3565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3: Test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Pipeline Model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51947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Clustering?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Used for automatic </a:t>
            </a:r>
            <a:r>
              <a:rPr lang="en-US" b="1" dirty="0"/>
              <a:t>identification of natural groupings</a:t>
            </a:r>
            <a:r>
              <a:rPr lang="en-US" dirty="0"/>
              <a:t> of things.</a:t>
            </a:r>
          </a:p>
          <a:p>
            <a:pPr>
              <a:lnSpc>
                <a:spcPct val="120000"/>
              </a:lnSpc>
            </a:pPr>
            <a:r>
              <a:rPr lang="en-US" dirty="0"/>
              <a:t>Part of the machine-learning family. </a:t>
            </a:r>
          </a:p>
          <a:p>
            <a:pPr>
              <a:lnSpc>
                <a:spcPct val="120000"/>
              </a:lnSpc>
            </a:pPr>
            <a:r>
              <a:rPr lang="en-US" dirty="0"/>
              <a:t>Employ unsupervised learning.</a:t>
            </a:r>
          </a:p>
          <a:p>
            <a:pPr>
              <a:lnSpc>
                <a:spcPct val="120000"/>
              </a:lnSpc>
            </a:pPr>
            <a:r>
              <a:rPr lang="en-US" dirty="0"/>
              <a:t>Learns the clusters of things from past data, then assigns new instances.</a:t>
            </a:r>
          </a:p>
          <a:p>
            <a:pPr>
              <a:lnSpc>
                <a:spcPct val="120000"/>
              </a:lnSpc>
            </a:pPr>
            <a:r>
              <a:rPr lang="en-US" dirty="0"/>
              <a:t>There is not an output variable.</a:t>
            </a:r>
          </a:p>
          <a:p>
            <a:pPr>
              <a:lnSpc>
                <a:spcPct val="120000"/>
              </a:lnSpc>
            </a:pPr>
            <a:r>
              <a:rPr lang="en-US" dirty="0"/>
              <a:t>Also known as </a:t>
            </a:r>
            <a:r>
              <a:rPr lang="en-US" b="1" dirty="0"/>
              <a:t>segmentation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52945" y="4449336"/>
            <a:ext cx="3483708" cy="20329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49291" y="1168583"/>
            <a:ext cx="529101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Clustering results may be used to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Identify natural </a:t>
            </a:r>
            <a:r>
              <a:rPr lang="en-US" b="1" dirty="0"/>
              <a:t>groupings of customers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Identify rules for </a:t>
            </a:r>
            <a:r>
              <a:rPr lang="en-US" b="1" dirty="0"/>
              <a:t>assigning new cases to classes</a:t>
            </a:r>
            <a:r>
              <a:rPr lang="en-US" dirty="0"/>
              <a:t> for targeting/diagnostic purposes.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Provide characterization, definition, labeling of populations.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Decrease the size and complexity </a:t>
            </a:r>
            <a:r>
              <a:rPr lang="en-US" dirty="0"/>
              <a:t>of problems for other data mining methods.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Identify outliers </a:t>
            </a:r>
            <a:r>
              <a:rPr lang="en-US" dirty="0"/>
              <a:t>in a specific domain (e.g., rare-event detection)</a:t>
            </a:r>
          </a:p>
        </p:txBody>
      </p:sp>
    </p:spTree>
    <p:extLst>
      <p:ext uri="{BB962C8B-B14F-4D97-AF65-F5344CB8AC3E}">
        <p14:creationId xmlns:p14="http://schemas.microsoft.com/office/powerpoint/2010/main" val="2110547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Clustering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23" y="1690688"/>
            <a:ext cx="9753600" cy="17049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85518" y="1423349"/>
            <a:ext cx="3903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1: Create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K-Means Model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23" y="3663002"/>
            <a:ext cx="3086100" cy="9239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99037" y="3940298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2: Get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Cluster Centers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23" y="5018331"/>
            <a:ext cx="4981575" cy="10572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91546" y="5362302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3: Predict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Clusters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18687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Recommendation?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Netflix contest: Build a better recommender system from Netflix data</a:t>
            </a:r>
          </a:p>
          <a:p>
            <a:pPr lvl="0"/>
            <a:r>
              <a:rPr lang="en-US" dirty="0"/>
              <a:t>Use the crowd’s votes to complete the missing entries</a:t>
            </a:r>
          </a:p>
          <a:p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88102"/>
            <a:ext cx="5181600" cy="242638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381713" y="3492188"/>
            <a:ext cx="2993698" cy="3001480"/>
            <a:chOff x="4155717" y="1538771"/>
            <a:chExt cx="2993698" cy="3001480"/>
          </a:xfrm>
        </p:grpSpPr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327" y="3164013"/>
              <a:ext cx="1768811" cy="1376238"/>
            </a:xfrm>
            <a:prstGeom prst="rect">
              <a:avLst/>
            </a:prstGeom>
            <a:noFill/>
            <a:extLst>
              <a:ext uri="{909E8E84-426E-40dd-AFC4-6F175D3DCCD1}">
                <a14:hiddenFill xmlns:lc="http://schemas.openxmlformats.org/drawingml/2006/lockedCanvas" xmlns:a14="http://schemas.microsoft.com/office/drawing/2010/main" xmlns="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4"/>
            <p:cNvSpPr txBox="1"/>
            <p:nvPr/>
          </p:nvSpPr>
          <p:spPr>
            <a:xfrm>
              <a:off x="4155717" y="3328095"/>
              <a:ext cx="105561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Carmen</a:t>
              </a:r>
            </a:p>
            <a:p>
              <a:r>
                <a:rPr lang="en-US" sz="1600" dirty="0"/>
                <a:t>Joseph</a:t>
              </a:r>
            </a:p>
            <a:p>
              <a:r>
                <a:rPr lang="en-US" sz="1600" dirty="0" err="1"/>
                <a:t>Leonore</a:t>
              </a:r>
              <a:endParaRPr lang="en-US" sz="1600" dirty="0"/>
            </a:p>
            <a:p>
              <a:r>
                <a:rPr lang="en-US" sz="1600" dirty="0"/>
                <a:t>Esmerelda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17967503">
              <a:off x="5069901" y="2386151"/>
              <a:ext cx="1583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Aliens</a:t>
              </a:r>
              <a:endParaRPr 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 rot="17967503">
              <a:off x="5418462" y="2424030"/>
              <a:ext cx="1583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Bug’s Life</a:t>
              </a:r>
              <a:endParaRPr 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7967503">
              <a:off x="5785780" y="2405090"/>
              <a:ext cx="1583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Cars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7967503">
              <a:off x="6068146" y="2281486"/>
              <a:ext cx="18239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Dark Knight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442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Recommendation 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32" y="1603985"/>
            <a:ext cx="3343275" cy="1133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32" y="2843336"/>
            <a:ext cx="6276975" cy="1647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932" y="4638921"/>
            <a:ext cx="49244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56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4814" y="2035340"/>
            <a:ext cx="4726889" cy="224863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546671" y="2050959"/>
            <a:ext cx="4711436" cy="1420477"/>
            <a:chOff x="6498265" y="1817317"/>
            <a:chExt cx="4711436" cy="142047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8265" y="1817317"/>
              <a:ext cx="1561827" cy="136861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0092" y="1817317"/>
              <a:ext cx="1563809" cy="139430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27680" y="1817317"/>
              <a:ext cx="1582021" cy="142047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555" y="5328463"/>
            <a:ext cx="7027017" cy="13062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7076" y="3934158"/>
            <a:ext cx="5738037" cy="10673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21" y="4438350"/>
            <a:ext cx="4144380" cy="20872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08753" y="1048719"/>
            <a:ext cx="312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talk is based on this course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>
            <a:off x="7205785" y="1404136"/>
            <a:ext cx="257907" cy="6312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2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Recommendation II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972300" cy="1495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50623"/>
            <a:ext cx="84772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10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137073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HDInsight – What is it?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930" y="1825625"/>
            <a:ext cx="9358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1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542260" y="412103"/>
            <a:ext cx="10909005" cy="6176369"/>
          </a:xfrm>
          <a:prstGeom prst="rect">
            <a:avLst/>
          </a:prstGeom>
        </p:spPr>
      </p:pic>
      <p:pic>
        <p:nvPicPr>
          <p:cNvPr id="9" name="Content Placeholder 3"/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7178793" y="2256177"/>
            <a:ext cx="4674176" cy="233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1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Creating </a:t>
            </a:r>
            <a:r>
              <a:rPr lang="en-US" dirty="0"/>
              <a:t>an HDInsight Spark cluster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275" y="2005806"/>
            <a:ext cx="8553450" cy="3990975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4319"/>
            <a:ext cx="3751217" cy="234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Ambari </a:t>
            </a:r>
            <a:r>
              <a:rPr lang="en-US" dirty="0"/>
              <a:t>Dashboard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2589"/>
            <a:ext cx="5181600" cy="257741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29807"/>
            <a:ext cx="5181600" cy="3542974"/>
          </a:xfrm>
          <a:prstGeom prst="rect">
            <a:avLst/>
          </a:prstGeom>
          <a:ln w="63500">
            <a:solidFill>
              <a:srgbClr val="DC3C00"/>
            </a:solidFill>
          </a:ln>
        </p:spPr>
      </p:pic>
    </p:spTree>
    <p:extLst>
      <p:ext uri="{BB962C8B-B14F-4D97-AF65-F5344CB8AC3E}">
        <p14:creationId xmlns:p14="http://schemas.microsoft.com/office/powerpoint/2010/main" val="2825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/>
              <a:t>Jupyter notebooks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5374"/>
            <a:ext cx="5181600" cy="4011840"/>
          </a:xfrm>
          <a:prstGeom prst="rect">
            <a:avLst/>
          </a:prstGeom>
          <a:ln w="63500">
            <a:solidFill>
              <a:srgbClr val="DC3C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66" y="1995374"/>
            <a:ext cx="38862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1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3035</TotalTime>
  <Words>1023</Words>
  <Application>Microsoft Office PowerPoint</Application>
  <PresentationFormat>Widescreen</PresentationFormat>
  <Paragraphs>179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&amp;quot</vt:lpstr>
      <vt:lpstr>Helvetica Neue</vt:lpstr>
      <vt:lpstr>Arial</vt:lpstr>
      <vt:lpstr>Calibri</vt:lpstr>
      <vt:lpstr>Calibri Light</vt:lpstr>
      <vt:lpstr>Segoe UI</vt:lpstr>
      <vt:lpstr>Office Theme</vt:lpstr>
      <vt:lpstr>PowerPoint Presentation</vt:lpstr>
      <vt:lpstr>Getting Started with  Machine Learning using Spark in Azure HDInsight</vt:lpstr>
      <vt:lpstr>Content</vt:lpstr>
      <vt:lpstr>References</vt:lpstr>
      <vt:lpstr>HDInsight – What is it?</vt:lpstr>
      <vt:lpstr>PowerPoint Presentation</vt:lpstr>
      <vt:lpstr>Demo: Creating an HDInsight Spark cluster</vt:lpstr>
      <vt:lpstr>Demo: Ambari Dashboard</vt:lpstr>
      <vt:lpstr>Demo: Jupyter notebooks</vt:lpstr>
      <vt:lpstr>What is RDD?</vt:lpstr>
      <vt:lpstr>RDD Operations</vt:lpstr>
      <vt:lpstr>Demo: RDD</vt:lpstr>
      <vt:lpstr>What is DataFrames?</vt:lpstr>
      <vt:lpstr>DataFrame Operations</vt:lpstr>
      <vt:lpstr>What is Spark SQL?</vt:lpstr>
      <vt:lpstr>Tables and Queries</vt:lpstr>
      <vt:lpstr>Spark SQL Operations</vt:lpstr>
      <vt:lpstr>Demo: DataFrame and SQL</vt:lpstr>
      <vt:lpstr>What is Machine Learning?</vt:lpstr>
      <vt:lpstr>How does Machine Learning work?</vt:lpstr>
      <vt:lpstr>What is MLlib?</vt:lpstr>
      <vt:lpstr>How to.. Machine Learning in Apache Spark?</vt:lpstr>
      <vt:lpstr>MLlib Terminology</vt:lpstr>
      <vt:lpstr>What is Classification?</vt:lpstr>
      <vt:lpstr>Example: Classification I</vt:lpstr>
      <vt:lpstr>Example: Classification II</vt:lpstr>
      <vt:lpstr>Example: Classification III</vt:lpstr>
      <vt:lpstr>What is Regression?</vt:lpstr>
      <vt:lpstr>Example: Regression I</vt:lpstr>
      <vt:lpstr>Example: Regression II</vt:lpstr>
      <vt:lpstr>Example: Regression III</vt:lpstr>
      <vt:lpstr>What is Pipeline?</vt:lpstr>
      <vt:lpstr>Example: Pipeline</vt:lpstr>
      <vt:lpstr>What is Text Analysis?</vt:lpstr>
      <vt:lpstr>Example: Text Analysis</vt:lpstr>
      <vt:lpstr>What is Clustering?</vt:lpstr>
      <vt:lpstr>Example: Clustering</vt:lpstr>
      <vt:lpstr>What is Recommendation?</vt:lpstr>
      <vt:lpstr>Example: Recommendation I</vt:lpstr>
      <vt:lpstr>Example: Recommendation II</vt:lpstr>
      <vt:lpstr>Questions</vt:lpstr>
    </vt:vector>
  </TitlesOfParts>
  <Company>Sorrell College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Analytics with Spark in Azure HDInsight</dc:title>
  <dc:creator>Ingyu Lee</dc:creator>
  <cp:lastModifiedBy>Ingyu Lee</cp:lastModifiedBy>
  <cp:revision>247</cp:revision>
  <dcterms:created xsi:type="dcterms:W3CDTF">2018-04-12T19:12:59Z</dcterms:created>
  <dcterms:modified xsi:type="dcterms:W3CDTF">2019-04-27T03:06:08Z</dcterms:modified>
</cp:coreProperties>
</file>